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1" r:id="rId3"/>
    <p:sldId id="272" r:id="rId4"/>
    <p:sldId id="273" r:id="rId5"/>
    <p:sldId id="274" r:id="rId6"/>
    <p:sldId id="257" r:id="rId7"/>
    <p:sldId id="275" r:id="rId8"/>
    <p:sldId id="258" r:id="rId9"/>
    <p:sldId id="286" r:id="rId10"/>
    <p:sldId id="270" r:id="rId11"/>
    <p:sldId id="259" r:id="rId12"/>
    <p:sldId id="278" r:id="rId13"/>
    <p:sldId id="280" r:id="rId14"/>
    <p:sldId id="264" r:id="rId15"/>
    <p:sldId id="277" r:id="rId16"/>
    <p:sldId id="260" r:id="rId17"/>
    <p:sldId id="287" r:id="rId18"/>
    <p:sldId id="282" r:id="rId19"/>
    <p:sldId id="261" r:id="rId20"/>
    <p:sldId id="283" r:id="rId21"/>
    <p:sldId id="279" r:id="rId22"/>
    <p:sldId id="281" r:id="rId23"/>
    <p:sldId id="285" r:id="rId24"/>
    <p:sldId id="262" r:id="rId25"/>
    <p:sldId id="284" r:id="rId26"/>
    <p:sldId id="263" r:id="rId27"/>
    <p:sldId id="265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9888-4920-40EF-BF49-1256A30BFEDC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0DFE-5505-48F4-B0FE-D8B9C488E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center.com/2_inside-pregnancy-weeks-1-to-9_10302602.b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edicinenet.com/stages_of_pregnancy_pictures_slideshow/article.htm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inea_nigr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center.com/2_inside-pregnancy-weeks-10-to-14_10308108.b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center.com/2_inside-pregnancy-weeks-15-to-20_10308111.bc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center.com/2_inside-pregnancy-weeks-21-to-27_10312242.b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edicinenet.com/stages_of_pregnancy_pictures_slideshow/article.htm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center.com/2_inside-pregnancy-weeks-28-to-37_3658874.bc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dicinenet.com/stages_of_pregnancy_pictures_slideshow/article.ht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gnancy-stage.com/wp-content/uploads/2011/05/Stages-Of-Fetal-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4" y="2253734"/>
            <a:ext cx="4457926" cy="44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l_fi" descr="http://pppirchsc.files.wordpress.com/2010/06/pregnancy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32657"/>
            <a:ext cx="4791075" cy="331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01961" y="3810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Bernard MT Condensed" pitchFamily="18" charset="0"/>
              </a:rPr>
              <a:t>Changes in a Woman’s Body</a:t>
            </a:r>
            <a:br>
              <a:rPr lang="en-US" sz="3000" dirty="0">
                <a:latin typeface="Bernard MT Condensed" pitchFamily="18" charset="0"/>
              </a:rPr>
            </a:br>
            <a:r>
              <a:rPr lang="en-US" sz="3000" dirty="0">
                <a:latin typeface="Bernard MT Condensed" pitchFamily="18" charset="0"/>
              </a:rPr>
              <a:t>During Pregnancy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404257" y="4800600"/>
            <a:ext cx="29258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Bernard MT Condensed" pitchFamily="18" charset="0"/>
              </a:rPr>
              <a:t>Fetal Development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640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352800"/>
            <a:ext cx="5562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www.babycenter.com/2_inside-pregnancy-weeks-1-to-9_10302602.bc</a:t>
            </a:r>
            <a:endParaRPr lang="en-US" sz="25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85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Fetal Development</a:t>
            </a:r>
          </a:p>
          <a:p>
            <a:pPr algn="ctr"/>
            <a:r>
              <a:rPr lang="en-US" sz="3000" i="1" dirty="0" smtClean="0"/>
              <a:t>Weeks 1-9</a:t>
            </a:r>
          </a:p>
          <a:p>
            <a:pPr algn="ctr"/>
            <a:r>
              <a:rPr lang="en-US" sz="3000" u="sng" dirty="0" smtClean="0"/>
              <a:t>Months 1-2</a:t>
            </a:r>
          </a:p>
          <a:p>
            <a:pPr algn="ctr"/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/>
              <a:t> </a:t>
            </a:r>
            <a:r>
              <a:rPr lang="en-US" sz="3000" dirty="0" smtClean="0"/>
              <a:t>Trimester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7708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12 weeks pregn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6019800" cy="64148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21074" y="1143000"/>
            <a:ext cx="202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12 Weeks Pregnant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2362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sex organs show if the baby is boy or girl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Trimester</a:t>
            </a:r>
            <a:endParaRPr lang="en-US" dirty="0"/>
          </a:p>
        </p:txBody>
      </p:sp>
      <p:pic>
        <p:nvPicPr>
          <p:cNvPr id="5" name="slide_image10" descr="Second Trimester">
            <a:hlinkClick r:id="rId2"/>
          </p:cNvPr>
          <p:cNvPicPr/>
          <p:nvPr/>
        </p:nvPicPr>
        <p:blipFill>
          <a:blip r:embed="rId3" cstate="print"/>
          <a:srcRect l="-1014" t="29552"/>
          <a:stretch>
            <a:fillRect/>
          </a:stretch>
        </p:blipFill>
        <p:spPr bwMode="auto">
          <a:xfrm>
            <a:off x="2590800" y="11430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92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Mother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aches</a:t>
            </a:r>
          </a:p>
          <a:p>
            <a:r>
              <a:rPr lang="en-US" dirty="0" smtClean="0"/>
              <a:t>Stretch marks</a:t>
            </a:r>
          </a:p>
          <a:p>
            <a:r>
              <a:rPr lang="en-US" dirty="0" smtClean="0"/>
              <a:t>A birthing line</a:t>
            </a:r>
          </a:p>
          <a:p>
            <a:r>
              <a:rPr lang="en-US" dirty="0" smtClean="0"/>
              <a:t>Swelling of ankles, fingers, and face</a:t>
            </a:r>
          </a:p>
          <a:p>
            <a:r>
              <a:rPr lang="en-US" dirty="0" smtClean="0"/>
              <a:t>Appetite increases</a:t>
            </a:r>
          </a:p>
          <a:p>
            <a:r>
              <a:rPr lang="en-US" dirty="0" smtClean="0"/>
              <a:t>Fetal movements</a:t>
            </a:r>
          </a:p>
          <a:p>
            <a:r>
              <a:rPr lang="en-US" dirty="0" smtClean="0"/>
              <a:t>Weight gain= 10-12 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6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QbWnRKc1NQwjSGClrhi6bZJzOUrscDYkA7WRmbZNk542Fd1n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475130" cy="34290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6/69/Linea_nigra.jpg/220px-Linea_nig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95400"/>
            <a:ext cx="2904952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5562600"/>
            <a:ext cx="472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Dark vertical line that appears on the abdomen 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0" y="3105835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www.babycenter.com/2_inside-pregnancy-weeks-10-to-14_10308108.bc</a:t>
            </a:r>
            <a:endParaRPr lang="en-US" sz="2500" dirty="0" smtClean="0"/>
          </a:p>
          <a:p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85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Fetal Development</a:t>
            </a:r>
          </a:p>
          <a:p>
            <a:pPr algn="ctr"/>
            <a:r>
              <a:rPr lang="en-US" sz="3000" i="1" dirty="0" smtClean="0"/>
              <a:t>Weeks 10-14</a:t>
            </a:r>
          </a:p>
          <a:p>
            <a:pPr algn="ctr"/>
            <a:r>
              <a:rPr lang="en-US" sz="3000" u="sng" dirty="0" smtClean="0"/>
              <a:t>Months 3-4</a:t>
            </a:r>
          </a:p>
          <a:p>
            <a:pPr algn="ctr"/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- 2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Trimester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051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20 weeks pregn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35886"/>
            <a:ext cx="4422368" cy="68938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72200" y="914400"/>
            <a:ext cx="202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 Weeks Pregnant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Ultrasound at 20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sex</a:t>
            </a:r>
          </a:p>
          <a:p>
            <a:r>
              <a:rPr lang="en-US" dirty="0" smtClean="0"/>
              <a:t>Further ultrasounds in pregnancy are up to parents and doctors</a:t>
            </a:r>
          </a:p>
          <a:p>
            <a:endParaRPr lang="en-US" dirty="0"/>
          </a:p>
        </p:txBody>
      </p:sp>
      <p:pic>
        <p:nvPicPr>
          <p:cNvPr id="4" name="Picture 4" descr="http://t1.gstatic.com/images?q=tbn:ANd9GcSmG-Tr8Xf7ZJ1ivaBeIZg8bqtqgHdeBXzChE4CJ_Rmb-3R2Ss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76600"/>
            <a:ext cx="2752725" cy="2752725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TZMMSysv83bIBUlczYOoTge_y3Fxbg9OmsKHyUaWsBy_mMqD_j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09962"/>
            <a:ext cx="2932545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24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www.babycenter.com/2_inside-pregnancy-weeks-15-to-20_10308111.bc</a:t>
            </a:r>
            <a:endParaRPr lang="en-US" sz="2500" dirty="0" smtClean="0"/>
          </a:p>
          <a:p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85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Fetal Development</a:t>
            </a:r>
          </a:p>
          <a:p>
            <a:pPr algn="ctr"/>
            <a:r>
              <a:rPr lang="en-US" sz="3000" i="1" dirty="0" smtClean="0"/>
              <a:t>Weeks 15-20</a:t>
            </a:r>
          </a:p>
          <a:p>
            <a:pPr algn="ctr"/>
            <a:r>
              <a:rPr lang="en-US" sz="3000" u="sng" dirty="0" smtClean="0"/>
              <a:t>Months 4-5</a:t>
            </a:r>
          </a:p>
          <a:p>
            <a:pPr algn="ctr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Trimester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2458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28 weeks pregn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4616097" cy="64132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486400" y="2133600"/>
            <a:ext cx="202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28 Weeks Pregnant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Hormonal changes affect almost every organ system in the body</a:t>
            </a:r>
          </a:p>
          <a:p>
            <a:endParaRPr lang="en-US" dirty="0" smtClean="0"/>
          </a:p>
          <a:p>
            <a:r>
              <a:rPr lang="en-US" dirty="0" smtClean="0"/>
              <a:t>First sign of pregnancy = </a:t>
            </a:r>
          </a:p>
          <a:p>
            <a:pPr lvl="1"/>
            <a:r>
              <a:rPr lang="en-US" dirty="0" smtClean="0"/>
              <a:t>Missed period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http://www.mentalfloss.com/wp-content/uploads/2008/05/pregnancy-tes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8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971800"/>
            <a:ext cx="5562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www.babycenter.com/2_inside-pregnancy-weeks-21-to-27_10312242.bc</a:t>
            </a:r>
            <a:endParaRPr lang="en-US" sz="2500" dirty="0" smtClean="0"/>
          </a:p>
          <a:p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85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Fetal Development</a:t>
            </a:r>
          </a:p>
          <a:p>
            <a:pPr algn="ctr"/>
            <a:r>
              <a:rPr lang="en-US" sz="3000" i="1" dirty="0" smtClean="0"/>
              <a:t>Weeks 21-27</a:t>
            </a:r>
          </a:p>
          <a:p>
            <a:pPr algn="ctr"/>
            <a:r>
              <a:rPr lang="en-US" sz="3000" u="sng" dirty="0" smtClean="0"/>
              <a:t>Months 6-7</a:t>
            </a:r>
          </a:p>
          <a:p>
            <a:pPr algn="ctr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Trimester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876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Caution- detailed shot of pregnant woman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9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Trimester</a:t>
            </a:r>
            <a:endParaRPr lang="en-US" dirty="0"/>
          </a:p>
        </p:txBody>
      </p:sp>
      <p:pic>
        <p:nvPicPr>
          <p:cNvPr id="4" name="slide_image16" descr="Third Trimester">
            <a:hlinkClick r:id="rId2"/>
          </p:cNvPr>
          <p:cNvPicPr/>
          <p:nvPr/>
        </p:nvPicPr>
        <p:blipFill>
          <a:blip r:embed="rId3" cstate="print"/>
          <a:srcRect t="28060"/>
          <a:stretch>
            <a:fillRect/>
          </a:stretch>
        </p:blipFill>
        <p:spPr bwMode="auto">
          <a:xfrm>
            <a:off x="2362200" y="1360715"/>
            <a:ext cx="4710113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45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Mother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Heartburn</a:t>
            </a:r>
          </a:p>
          <a:p>
            <a:r>
              <a:rPr lang="en-US" dirty="0" smtClean="0"/>
              <a:t>Swelling of ankles, fingers, and face</a:t>
            </a:r>
          </a:p>
          <a:p>
            <a:r>
              <a:rPr lang="en-US" dirty="0" smtClean="0"/>
              <a:t>Tender breasts</a:t>
            </a:r>
          </a:p>
          <a:p>
            <a:r>
              <a:rPr lang="en-US" dirty="0" smtClean="0"/>
              <a:t>Belly button may stick out</a:t>
            </a:r>
          </a:p>
          <a:p>
            <a:r>
              <a:rPr lang="en-US" dirty="0" smtClean="0"/>
              <a:t>Trouble sleeping</a:t>
            </a:r>
          </a:p>
          <a:p>
            <a:r>
              <a:rPr lang="en-US" dirty="0" smtClean="0"/>
              <a:t>Baby “dropping” (lightening)</a:t>
            </a:r>
          </a:p>
          <a:p>
            <a:r>
              <a:rPr lang="en-US" dirty="0" smtClean="0"/>
              <a:t>Contractions</a:t>
            </a:r>
          </a:p>
          <a:p>
            <a:r>
              <a:rPr lang="en-US" dirty="0" smtClean="0"/>
              <a:t>Weight gain= 25-35 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5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abyyourbaby.org/byb_images/pics/Pregweightdiagra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1886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45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6 weeks pregn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4389085" cy="6324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77000" y="1219200"/>
            <a:ext cx="202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36 Weeks Pregnant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895600"/>
            <a:ext cx="6019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www.babycenter.com/2_inside-pregnancy-weeks-28-to-37_3658874.bc</a:t>
            </a:r>
            <a:endParaRPr lang="en-US" sz="25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85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Fetal Development</a:t>
            </a:r>
          </a:p>
          <a:p>
            <a:pPr algn="ctr"/>
            <a:r>
              <a:rPr lang="en-US" sz="3000" i="1" dirty="0" smtClean="0"/>
              <a:t>Weeks 28-37</a:t>
            </a:r>
          </a:p>
          <a:p>
            <a:pPr algn="ctr"/>
            <a:r>
              <a:rPr lang="en-US" sz="3000" u="sng" dirty="0" smtClean="0"/>
              <a:t>Months 8-9</a:t>
            </a:r>
          </a:p>
          <a:p>
            <a:pPr algn="ctr"/>
            <a:r>
              <a:rPr lang="en-US" sz="3000" dirty="0"/>
              <a:t>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Trimester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876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Caution- detailed shot of pregnant woman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8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pregnancy at term internal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4195022" cy="586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19400" y="228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Pregnancy at Term (Internal View of 40 Weeks Pregnant)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94692"/>
            <a:ext cx="8077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/>
              <a:t>Weight Loss After Pregnancy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delivery: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Baby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Placenta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Amniotic Fluid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Blood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Typically leaves most new moms about 12 pounds lighter</a:t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weight keeps coming off, too.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the extra water that cells retained during pregnancy, along with fluid from the extra blood stored in the pregnant body, will be looking for a way out.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Produce more urine than usual in the days after birth — an astounding 3 quarts a 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Perspire a lot, too.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 the end of the first week, new moms lose about 4 pounds of water weight</a:t>
            </a:r>
          </a:p>
          <a:p>
            <a:pPr lvl="1"/>
            <a:r>
              <a:rPr lang="en-US" dirty="0" smtClean="0"/>
              <a:t>(The amount varies depending on how much water was retained during pregnancy)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Uterus: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 four to six weeks, it should be close to its pre-pregnancy size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Extension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Births</a:t>
            </a:r>
          </a:p>
          <a:p>
            <a:r>
              <a:rPr lang="en-US" dirty="0" smtClean="0"/>
              <a:t>Miscarriages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0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Swollen, tender breasts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Nausea or vomiting</a:t>
            </a:r>
          </a:p>
          <a:p>
            <a:r>
              <a:rPr lang="en-US" dirty="0" smtClean="0"/>
              <a:t>Abdominal bloating</a:t>
            </a:r>
          </a:p>
          <a:p>
            <a:r>
              <a:rPr lang="en-US" dirty="0" smtClean="0"/>
              <a:t>Frequent urination</a:t>
            </a:r>
            <a:endParaRPr lang="en-US" dirty="0"/>
          </a:p>
        </p:txBody>
      </p:sp>
      <p:pic>
        <p:nvPicPr>
          <p:cNvPr id="3074" name="Picture 2" descr="http://www.morristownpcc.org/How%20We%20Can%20Help/PCC%20Graphic%20'Pregnancy%20Test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0099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6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 is measures in trimesters from the first day of your last menstrual period</a:t>
            </a:r>
          </a:p>
          <a:p>
            <a:r>
              <a:rPr lang="en-US" dirty="0" smtClean="0"/>
              <a:t>Lasts 40 weeks from conception to birth of the baby</a:t>
            </a:r>
            <a:endParaRPr lang="en-US" dirty="0"/>
          </a:p>
        </p:txBody>
      </p:sp>
      <p:pic>
        <p:nvPicPr>
          <p:cNvPr id="4" name="il_fi" descr="http://www.dreamstime.com/3-trimesters-of-pregnancy--thumb4165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3771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47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Trimester</a:t>
            </a:r>
            <a:endParaRPr lang="en-US" dirty="0"/>
          </a:p>
        </p:txBody>
      </p:sp>
      <p:pic>
        <p:nvPicPr>
          <p:cNvPr id="4" name="slide_image3" descr="First Trimester">
            <a:hlinkClick r:id="rId2"/>
          </p:cNvPr>
          <p:cNvPicPr/>
          <p:nvPr/>
        </p:nvPicPr>
        <p:blipFill>
          <a:blip r:embed="rId3" cstate="print"/>
          <a:srcRect l="-1014" t="29851"/>
          <a:stretch>
            <a:fillRect/>
          </a:stretch>
        </p:blipFill>
        <p:spPr bwMode="auto">
          <a:xfrm>
            <a:off x="1905000" y="10668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30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fore pregnancy picture"/>
          <p:cNvPicPr>
            <a:picLocks noChangeAspect="1" noChangeArrowheads="1"/>
          </p:cNvPicPr>
          <p:nvPr/>
        </p:nvPicPr>
        <p:blipFill>
          <a:blip r:embed="rId2" cstate="print"/>
          <a:srcRect l="-1754" b="5473"/>
          <a:stretch>
            <a:fillRect/>
          </a:stretch>
        </p:blipFill>
        <p:spPr bwMode="auto">
          <a:xfrm>
            <a:off x="2209800" y="152399"/>
            <a:ext cx="4420200" cy="65532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609600"/>
            <a:ext cx="186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Before Pregnancy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Mother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tiredness</a:t>
            </a:r>
          </a:p>
          <a:p>
            <a:r>
              <a:rPr lang="en-US" dirty="0" smtClean="0"/>
              <a:t>Tender, swollen breasts</a:t>
            </a:r>
          </a:p>
          <a:p>
            <a:r>
              <a:rPr lang="en-US" dirty="0" smtClean="0"/>
              <a:t>Morning sickness</a:t>
            </a:r>
          </a:p>
          <a:p>
            <a:r>
              <a:rPr lang="en-US" dirty="0" smtClean="0"/>
              <a:t>Cravings or distaste for certain foods</a:t>
            </a:r>
          </a:p>
          <a:p>
            <a:r>
              <a:rPr lang="en-US" dirty="0" smtClean="0"/>
              <a:t>Mood swings</a:t>
            </a:r>
          </a:p>
          <a:p>
            <a:r>
              <a:rPr lang="en-US" dirty="0" smtClean="0"/>
              <a:t>Frequent urination</a:t>
            </a:r>
          </a:p>
          <a:p>
            <a:r>
              <a:rPr lang="en-US" dirty="0" smtClean="0"/>
              <a:t>Weight gain= 2-4 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4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6th week and 7th week pregn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6191250" cy="53769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0" y="5791200"/>
            <a:ext cx="254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 and 7 Weeks Pregnant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Ultrasound </a:t>
            </a:r>
            <a:br>
              <a:rPr lang="en-US" dirty="0" smtClean="0"/>
            </a:br>
            <a:r>
              <a:rPr lang="en-US" dirty="0" smtClean="0"/>
              <a:t>at 6-10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r>
              <a:rPr lang="en-US" dirty="0"/>
              <a:t>A prenatal  ultrasound (also called a sonogram) is a noninvasive diagnostic test that uses sound waves to create a visual image of your baby, placenta, and uterus, as well as other pelvic organs</a:t>
            </a:r>
          </a:p>
          <a:p>
            <a:r>
              <a:rPr lang="en-US" dirty="0"/>
              <a:t>It allows your healthcare practitioner to gather valuable information about the progress of your pregnancy and your baby's health.</a:t>
            </a:r>
          </a:p>
        </p:txBody>
      </p:sp>
      <p:pic>
        <p:nvPicPr>
          <p:cNvPr id="4" name="Picture 2" descr="http://www.examiner.com/images/blog/wysiwyg/image/2d_ultrasound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2553143" cy="192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01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331</Words>
  <Application>Microsoft Office PowerPoint</Application>
  <PresentationFormat>On-screen Show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Detecting Pregnancy</vt:lpstr>
      <vt:lpstr>Signs of Pregnancy</vt:lpstr>
      <vt:lpstr>Trimesters</vt:lpstr>
      <vt:lpstr>1st Trimester</vt:lpstr>
      <vt:lpstr>PowerPoint Presentation</vt:lpstr>
      <vt:lpstr>Changes in the Mother</vt:lpstr>
      <vt:lpstr>PowerPoint Presentation</vt:lpstr>
      <vt:lpstr>1st Ultrasound  at 6-10 weeks</vt:lpstr>
      <vt:lpstr>PowerPoint Presentation</vt:lpstr>
      <vt:lpstr>PowerPoint Presentation</vt:lpstr>
      <vt:lpstr>2nd Trimester</vt:lpstr>
      <vt:lpstr>Changes in the Mother</vt:lpstr>
      <vt:lpstr>PowerPoint Presentation</vt:lpstr>
      <vt:lpstr>PowerPoint Presentation</vt:lpstr>
      <vt:lpstr>PowerPoint Presentation</vt:lpstr>
      <vt:lpstr>2nd Ultrasound at 20 weeks</vt:lpstr>
      <vt:lpstr>PowerPoint Presentation</vt:lpstr>
      <vt:lpstr>PowerPoint Presentation</vt:lpstr>
      <vt:lpstr>PowerPoint Presentation</vt:lpstr>
      <vt:lpstr>3rd Trimester</vt:lpstr>
      <vt:lpstr>Changes in the Mother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Extension Projects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jpotena</dc:creator>
  <cp:lastModifiedBy>POTENA, JULIE</cp:lastModifiedBy>
  <cp:revision>21</cp:revision>
  <dcterms:created xsi:type="dcterms:W3CDTF">2011-02-15T14:08:30Z</dcterms:created>
  <dcterms:modified xsi:type="dcterms:W3CDTF">2011-09-16T12:36:51Z</dcterms:modified>
</cp:coreProperties>
</file>